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0"/>
  </p:notesMasterIdLst>
  <p:sldIdLst>
    <p:sldId id="316" r:id="rId2"/>
    <p:sldId id="311" r:id="rId3"/>
    <p:sldId id="309" r:id="rId4"/>
    <p:sldId id="314" r:id="rId5"/>
    <p:sldId id="315" r:id="rId6"/>
    <p:sldId id="312" r:id="rId7"/>
    <p:sldId id="313" r:id="rId8"/>
    <p:sldId id="293" r:id="rId9"/>
    <p:sldId id="296" r:id="rId10"/>
    <p:sldId id="317" r:id="rId11"/>
    <p:sldId id="319" r:id="rId12"/>
    <p:sldId id="300" r:id="rId13"/>
    <p:sldId id="287" r:id="rId14"/>
    <p:sldId id="320" r:id="rId15"/>
    <p:sldId id="321" r:id="rId16"/>
    <p:sldId id="318" r:id="rId17"/>
    <p:sldId id="322" r:id="rId18"/>
    <p:sldId id="32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239">
          <p15:clr>
            <a:srgbClr val="A4A3A4"/>
          </p15:clr>
        </p15:guide>
        <p15:guide id="8" pos="576" userDrawn="1">
          <p15:clr>
            <a:srgbClr val="A4A3A4"/>
          </p15:clr>
        </p15:guide>
        <p15:guide id="10" orient="horz" pos="3984" userDrawn="1">
          <p15:clr>
            <a:srgbClr val="A4A3A4"/>
          </p15:clr>
        </p15:guide>
        <p15:guide id="11" orient="horz" pos="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FF"/>
    <a:srgbClr val="BE4B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110" d="100"/>
          <a:sy n="110" d="100"/>
        </p:scale>
        <p:origin x="1782" y="114"/>
      </p:cViewPr>
      <p:guideLst>
        <p:guide orient="horz" pos="336"/>
        <p:guide orient="horz" pos="624"/>
        <p:guide pos="2880"/>
        <p:guide pos="239"/>
        <p:guide pos="576"/>
        <p:guide orient="horz" pos="3984"/>
        <p:guide orient="horz" pos="7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232A554-2599-49D3-BE2F-EEAA9F7BE61B}" type="datetime1">
              <a:rPr lang="ko-KR" altLang="en-US"/>
              <a:pPr lvl="0">
                <a:defRPr/>
              </a:pPr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A23DD4-FB2C-4600-ACCC-EE64BF77C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A23DD4-FB2C-4600-ACCC-EE64BF77C13A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7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BC0C1-4257-4297-B4FF-4E99AC21F2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124744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4464496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6804248" y="457200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457200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Karkang/YeongHun_portfol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url.kr/6vkbpj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만화 영화, 스케치, 예술, 아니메이(가) 표시된 사진&#10;&#10;자동 생성된 설명">
            <a:extLst>
              <a:ext uri="{FF2B5EF4-FFF2-40B4-BE49-F238E27FC236}">
                <a16:creationId xmlns:a16="http://schemas.microsoft.com/office/drawing/2014/main" id="{0C793FDA-C8E7-ACDB-1802-17F6349CF5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6736408" cy="32766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15B356-9E4C-49AD-ADFF-1823009D3352}"/>
              </a:ext>
            </a:extLst>
          </p:cNvPr>
          <p:cNvSpPr/>
          <p:nvPr/>
        </p:nvSpPr>
        <p:spPr>
          <a:xfrm>
            <a:off x="379413" y="1295400"/>
            <a:ext cx="83835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</a:t>
            </a:r>
            <a:r>
              <a:rPr lang="en-US" altLang="ko-KR" sz="5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000" y="54096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b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totohoon4@naver.com</a:t>
            </a:r>
          </a:p>
          <a:p>
            <a:pPr algn="r"/>
            <a:r>
              <a:rPr lang="en-US" altLang="ko-KR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010 4462 2064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약점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편의성이나 콘텐츠 설명의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전문직업 선택 같이 차후 필요할지도 모르는 콘텐츠에 대한 설명이 없음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b="1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리티아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처럼 일반적인 진행이 아닌 캐릭터들에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대한 주의사항이 없음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초반부 신규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복귀 유저의 콘텐츠 부족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간소화되었지만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콘텐츠에 진입하기까지 던전 외 콘텐츠가 없음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던전 진행도 시간이 걸려서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콘텐츠 진입 전 유저의 이탈 가능성 높음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편의성을 제공하거나 환기용 콘텐츠를 낮은 레벨에 오픈하는 방법 등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게임의 전체적인 완성도 하락으로 보일 수 있으니 추가 필요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리티아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경우 기존에 알던 게임 경험과 너무 달라 이탈할 가능성이 있어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시스템적으로 주의 사항이나 게임 진행 후 생성 가능하도록 할 필요성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있음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 예시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메이플스토리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1B5E02-D425-C7B3-066E-3ECA791DD482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6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572000" y="1143000"/>
            <a:ext cx="4114800" cy="513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달성 보상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스토리 완료 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물약 같은 소모품이나 다음 스토리 진행에 필요한 장비 지급 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단계 별로 보상을 지급함으로써 스토리를 진행할 동기 제공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미션 완료 보상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스토리 완료 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스펙업에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필요한 재료나 다른 콘텐츠의 필요 아이템을 제공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스토리를 아는 유저도 최종 보상을 보고 플레이하도록 유도 가능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단순히 던전을 클리어하는 게 아닌 </a:t>
            </a: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단기적인 목표를 제공해 게임에 적응하도록 유도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로스트아크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dirty="0"/>
              <a:t>/18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A4C794-9D2F-5D82-80D0-70A96792FD33}"/>
              </a:ext>
            </a:extLst>
          </p:cNvPr>
          <p:cNvGrpSpPr/>
          <p:nvPr/>
        </p:nvGrpSpPr>
        <p:grpSpPr>
          <a:xfrm>
            <a:off x="379413" y="1828800"/>
            <a:ext cx="4192588" cy="3472783"/>
            <a:chOff x="379412" y="1143000"/>
            <a:chExt cx="4192588" cy="3472783"/>
          </a:xfrm>
        </p:grpSpPr>
        <p:pic>
          <p:nvPicPr>
            <p:cNvPr id="12" name="그림 11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CA09B5B-9648-6945-0B9D-B5DED2E6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2" y="1143000"/>
              <a:ext cx="4192587" cy="3198939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슬라이드 번호 개체 틀 2">
              <a:extLst>
                <a:ext uri="{FF2B5EF4-FFF2-40B4-BE49-F238E27FC236}">
                  <a16:creationId xmlns:a16="http://schemas.microsoft.com/office/drawing/2014/main" id="{30BACEEF-0EA8-6457-4A8C-90E780D3B599}"/>
                </a:ext>
              </a:extLst>
            </p:cNvPr>
            <p:cNvSpPr txBox="1">
              <a:spLocks/>
            </p:cNvSpPr>
            <p:nvPr/>
          </p:nvSpPr>
          <p:spPr>
            <a:xfrm>
              <a:off x="379412" y="4341939"/>
              <a:ext cx="4192588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로스트아크의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스토리 익스프레스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09EAD7-C8EA-B833-EDEF-51DB8D0F3117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125-2873-C021-5EFB-056E4BB4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580AA7-1199-A520-DCD5-C395421CD3E5}"/>
              </a:ext>
            </a:extLst>
          </p:cNvPr>
          <p:cNvSpPr txBox="1"/>
          <p:nvPr/>
        </p:nvSpPr>
        <p:spPr>
          <a:xfrm>
            <a:off x="4572000" y="1143000"/>
            <a:ext cx="4114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미션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레벨 별 맛보기 콘텐츠나 특정 레벨 달성 시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스펙업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재료 지급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콘텐츠 진입 전 미리 콘텐츠를 경험하게 함으로써 해당 콘텐츠에 대한 두려움을 줄이는 역할</a:t>
            </a:r>
            <a:endParaRPr lang="en-US" altLang="ko-KR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일일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주간 미션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미션 달성 시 이벤트 코인 및 장비 성장 재료 지급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기본적인 시스템을 경험하여 이벤트 종료 후에도 지속적으로 플레이하도록 유도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콘텐츠에서 최신 콘텐츠로 이어지도록 설계하여 게임 진행 가이드라인을 제공</a:t>
            </a:r>
            <a:endParaRPr lang="en-US" altLang="ko-KR" sz="20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18CDEA-869A-7493-4194-BFBF35979B78}"/>
              </a:ext>
            </a:extLst>
          </p:cNvPr>
          <p:cNvSpPr/>
          <p:nvPr/>
        </p:nvSpPr>
        <p:spPr>
          <a:xfrm>
            <a:off x="379412" y="531813"/>
            <a:ext cx="8002587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 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던전앤파이터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03A16F-C056-D169-2120-1172C59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dirty="0"/>
              <a:t>/18</a:t>
            </a: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78CFEE-A3D5-2F6C-D4AC-436DA0FFF1F1}"/>
              </a:ext>
            </a:extLst>
          </p:cNvPr>
          <p:cNvGrpSpPr/>
          <p:nvPr/>
        </p:nvGrpSpPr>
        <p:grpSpPr>
          <a:xfrm>
            <a:off x="379413" y="1905000"/>
            <a:ext cx="4215447" cy="3347736"/>
            <a:chOff x="379413" y="1143000"/>
            <a:chExt cx="4215447" cy="3347736"/>
          </a:xfrm>
        </p:grpSpPr>
        <p:pic>
          <p:nvPicPr>
            <p:cNvPr id="9" name="그림 8" descr="텍스트, 스크린샷, 소프트웨어, 멀티미디어이(가) 표시된 사진&#10;&#10;자동 생성된 설명">
              <a:extLst>
                <a:ext uri="{FF2B5EF4-FFF2-40B4-BE49-F238E27FC236}">
                  <a16:creationId xmlns:a16="http://schemas.microsoft.com/office/drawing/2014/main" id="{131FDE4A-AE00-2EAA-978F-5107E8C7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13" y="1143000"/>
              <a:ext cx="4192587" cy="30738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슬라이드 번호 개체 틀 2">
              <a:extLst>
                <a:ext uri="{FF2B5EF4-FFF2-40B4-BE49-F238E27FC236}">
                  <a16:creationId xmlns:a16="http://schemas.microsoft.com/office/drawing/2014/main" id="{122CD50D-E9F2-5BBF-4C41-3C8F1AA93CBA}"/>
                </a:ext>
              </a:extLst>
            </p:cNvPr>
            <p:cNvSpPr txBox="1">
              <a:spLocks/>
            </p:cNvSpPr>
            <p:nvPr/>
          </p:nvSpPr>
          <p:spPr>
            <a:xfrm>
              <a:off x="402273" y="4216892"/>
              <a:ext cx="4192587" cy="2738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그림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던전앤파이터의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헌터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&amp;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비질란테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고속 성장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화면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47509F-CF8E-2EFE-AD8A-1A7F84F018C1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0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CCBD91A-BBA9-ED24-9670-A81202AA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6" y="533401"/>
            <a:ext cx="7553739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4CC3472-E896-0F97-DDD1-79842F22B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43" y="2133600"/>
            <a:ext cx="5875867" cy="1716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438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0D2BD72-11C3-31B2-69FF-3696441F7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41420"/>
            <a:ext cx="7004838" cy="5783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스크린샷, PC 게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CF182CA-F1FA-9EBC-CCD0-81C0A04FB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81200"/>
            <a:ext cx="5257800" cy="2763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479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4209A1-35CC-3E1E-45AB-23213DCC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2" y="535167"/>
            <a:ext cx="6755903" cy="5789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97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DD0A3AD-3494-7CCA-EF0A-310AC43F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50119"/>
            <a:ext cx="6564386" cy="5774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122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1841D96-3EE4-F321-3538-FAC75114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33400"/>
            <a:ext cx="7685283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982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70FB3-6EC0-07D0-9A60-A12C919C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1F1E1A78-66FC-A18C-FAD2-54BE7D91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70340"/>
            <a:ext cx="2133600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0BF-E233-CAE0-CAFF-E17E3AB119AC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버그리포트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178BD13-323C-501C-B0B5-173C25082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41421"/>
            <a:ext cx="7407467" cy="57831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440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30AE-A217-02DD-EFAC-27C23A6D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5057B7C-24CC-4EEE-1F36-9B0392EB527A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82EBD-04F7-DE8F-C2AC-8219B0064E1A}"/>
              </a:ext>
            </a:extLst>
          </p:cNvPr>
          <p:cNvSpPr txBox="1"/>
          <p:nvPr/>
        </p:nvSpPr>
        <p:spPr>
          <a:xfrm>
            <a:off x="383767" y="1143000"/>
            <a:ext cx="8229600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(3~7p)</a:t>
            </a:r>
          </a:p>
          <a:p>
            <a:pPr marL="1200150" lvl="2" indent="-28575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(8~12p)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선정 이유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강점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약점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유사 사례 분석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버그 리포트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(13~18p)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A8BEFF0-029D-B297-EC39-59BB97728E96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784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C806D-D6B9-2A58-F886-F43FCB821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9CC218-F245-35F4-8366-711FEB1710A2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EF965018-7C51-19DF-C6C5-221EB6AC4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" y="1908261"/>
            <a:ext cx="1734312" cy="231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3CB85-E584-A268-FE9F-8B12CA36422A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737720D-F5C2-BAB2-1B24-9FA59B50904A}"/>
              </a:ext>
            </a:extLst>
          </p:cNvPr>
          <p:cNvSpPr/>
          <p:nvPr/>
        </p:nvSpPr>
        <p:spPr>
          <a:xfrm>
            <a:off x="2362200" y="1143000"/>
            <a:ext cx="6398033" cy="5181600"/>
          </a:xfrm>
          <a:prstGeom prst="roundRect">
            <a:avLst/>
          </a:prstGeom>
          <a:solidFill>
            <a:srgbClr val="CFE8FF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7B59D62C-C5FD-AFF6-E1E0-F104CF3DAE6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EC7CB-471A-441A-DFC0-444B1505F687}"/>
              </a:ext>
            </a:extLst>
          </p:cNvPr>
          <p:cNvSpPr/>
          <p:nvPr/>
        </p:nvSpPr>
        <p:spPr>
          <a:xfrm>
            <a:off x="2503967" y="1581558"/>
            <a:ext cx="297969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(Kang Yeong Hun)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totohoon4@naver</a:t>
            </a:r>
            <a:r>
              <a:rPr lang="en-US" altLang="ko-KR" sz="1400" dirty="0">
                <a:solidFill>
                  <a:srgbClr val="0000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전화번호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010 4462 2064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거주지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경상북도 포항시 </a:t>
            </a:r>
            <a:r>
              <a:rPr lang="ko-KR" altLang="en-US" sz="14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용흥동</a:t>
            </a:r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개월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r>
              <a:rPr lang="ko-KR" altLang="en-US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ISTQB CTFL</a:t>
            </a: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br>
              <a:rPr lang="en-US" altLang="ko-KR" sz="14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- 2024.05. ~ 2024.09.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200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 </a:t>
            </a:r>
            <a:r>
              <a:rPr lang="ko-KR" altLang="en-US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런칭</a:t>
            </a:r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- 2024.01.04. ~ 2024.02.26.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‘QA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- 2022.12.07.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)STA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테스팅컨설팅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‘실무 중심의 테스트 기초 교육’ 수료</a:t>
            </a:r>
            <a:endParaRPr lang="en-US" altLang="ko-KR" sz="1200" kern="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200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BCF3E4-4538-D26B-E4ED-11DBE9CFD0DD}"/>
              </a:ext>
            </a:extLst>
          </p:cNvPr>
          <p:cNvGrpSpPr/>
          <p:nvPr/>
        </p:nvGrpSpPr>
        <p:grpSpPr>
          <a:xfrm>
            <a:off x="5391902" y="1581558"/>
            <a:ext cx="3310430" cy="1943335"/>
            <a:chOff x="5391902" y="1581558"/>
            <a:chExt cx="3310430" cy="19433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AB0071-D923-95DB-86B9-27BBAEB3B875}"/>
                </a:ext>
              </a:extLst>
            </p:cNvPr>
            <p:cNvSpPr/>
            <p:nvPr/>
          </p:nvSpPr>
          <p:spPr>
            <a:xfrm>
              <a:off x="5391902" y="1581558"/>
              <a:ext cx="2889070" cy="19332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스킬</a:t>
              </a:r>
              <a:endParaRPr lang="en-US" altLang="ko-KR" sz="14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버그 리포트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테스트케이스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문서 작성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JIRA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Excel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커뮤니케이션</a:t>
              </a:r>
              <a:endParaRPr lang="en-US" altLang="ko-KR" sz="120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99CE73-ECE2-729E-E3CD-A89AF2388EFD}"/>
                </a:ext>
              </a:extLst>
            </p:cNvPr>
            <p:cNvSpPr/>
            <p:nvPr/>
          </p:nvSpPr>
          <p:spPr>
            <a:xfrm>
              <a:off x="6446904" y="1928314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673B4E4-E384-7006-DCE8-FA18D67110E6}"/>
                </a:ext>
              </a:extLst>
            </p:cNvPr>
            <p:cNvSpPr/>
            <p:nvPr/>
          </p:nvSpPr>
          <p:spPr>
            <a:xfrm>
              <a:off x="6446904" y="220248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AEA3A2-A5B0-A1F4-69EC-D381D88472C4}"/>
                </a:ext>
              </a:extLst>
            </p:cNvPr>
            <p:cNvSpPr/>
            <p:nvPr/>
          </p:nvSpPr>
          <p:spPr>
            <a:xfrm>
              <a:off x="6446904" y="247664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A4972C-2D1C-DB36-7D02-55E755EC740E}"/>
                </a:ext>
              </a:extLst>
            </p:cNvPr>
            <p:cNvSpPr/>
            <p:nvPr/>
          </p:nvSpPr>
          <p:spPr>
            <a:xfrm>
              <a:off x="6446904" y="2754461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B7E966-FCB1-D729-843C-DC1A5EEBA349}"/>
                </a:ext>
              </a:extLst>
            </p:cNvPr>
            <p:cNvSpPr/>
            <p:nvPr/>
          </p:nvSpPr>
          <p:spPr>
            <a:xfrm>
              <a:off x="6446462" y="3028628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B398B72-1478-506C-538E-6D0CB7C7FD6C}"/>
                </a:ext>
              </a:extLst>
            </p:cNvPr>
            <p:cNvSpPr/>
            <p:nvPr/>
          </p:nvSpPr>
          <p:spPr>
            <a:xfrm>
              <a:off x="6446462" y="3302795"/>
              <a:ext cx="1710735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488AE7-3FCC-F689-B667-61E4F548814C}"/>
                </a:ext>
              </a:extLst>
            </p:cNvPr>
            <p:cNvSpPr txBox="1"/>
            <p:nvPr/>
          </p:nvSpPr>
          <p:spPr>
            <a:xfrm>
              <a:off x="8162743" y="1841169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E8677D-F902-A8AB-B84A-D7FD43090D5A}"/>
                </a:ext>
              </a:extLst>
            </p:cNvPr>
            <p:cNvSpPr txBox="1"/>
            <p:nvPr/>
          </p:nvSpPr>
          <p:spPr>
            <a:xfrm>
              <a:off x="8162743" y="212059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25684-40AB-39FE-C67A-3EE9F92AF2D9}"/>
                </a:ext>
              </a:extLst>
            </p:cNvPr>
            <p:cNvSpPr txBox="1"/>
            <p:nvPr/>
          </p:nvSpPr>
          <p:spPr>
            <a:xfrm>
              <a:off x="8162743" y="2400855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FD2D23-8D6B-4462-85D1-3E3B92E7C669}"/>
                </a:ext>
              </a:extLst>
            </p:cNvPr>
            <p:cNvSpPr txBox="1"/>
            <p:nvPr/>
          </p:nvSpPr>
          <p:spPr>
            <a:xfrm>
              <a:off x="8162743" y="266979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307315-8B24-4141-D82A-A49A3A4EBD85}"/>
                </a:ext>
              </a:extLst>
            </p:cNvPr>
            <p:cNvSpPr txBox="1"/>
            <p:nvPr/>
          </p:nvSpPr>
          <p:spPr>
            <a:xfrm>
              <a:off x="8165170" y="2944647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85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04CDE0-EB69-1328-F3E2-EBB8C6D5623B}"/>
                </a:ext>
              </a:extLst>
            </p:cNvPr>
            <p:cNvSpPr txBox="1"/>
            <p:nvPr/>
          </p:nvSpPr>
          <p:spPr>
            <a:xfrm>
              <a:off x="8163910" y="3217116"/>
              <a:ext cx="53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90</a:t>
              </a:r>
              <a:endPara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3813E9-788D-B712-BA68-BEB3010BC287}"/>
                </a:ext>
              </a:extLst>
            </p:cNvPr>
            <p:cNvSpPr/>
            <p:nvPr/>
          </p:nvSpPr>
          <p:spPr>
            <a:xfrm>
              <a:off x="6451118" y="1929783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4F1F7D-5CF3-E33D-2692-441BBC3AA60F}"/>
                </a:ext>
              </a:extLst>
            </p:cNvPr>
            <p:cNvSpPr/>
            <p:nvPr/>
          </p:nvSpPr>
          <p:spPr>
            <a:xfrm>
              <a:off x="6446019" y="2206462"/>
              <a:ext cx="1558778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A18AAF4-47F7-47B0-FC2A-FB9D12D8731E}"/>
                </a:ext>
              </a:extLst>
            </p:cNvPr>
            <p:cNvSpPr/>
            <p:nvPr/>
          </p:nvSpPr>
          <p:spPr>
            <a:xfrm>
              <a:off x="6446019" y="2480294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29BA210-A051-8CFF-94A1-A76DBB3BDFEB}"/>
                </a:ext>
              </a:extLst>
            </p:cNvPr>
            <p:cNvSpPr/>
            <p:nvPr/>
          </p:nvSpPr>
          <p:spPr>
            <a:xfrm>
              <a:off x="6454434" y="2765277"/>
              <a:ext cx="1474606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4A45D6A-2E77-0E06-D593-840650F55CFF}"/>
                </a:ext>
              </a:extLst>
            </p:cNvPr>
            <p:cNvSpPr/>
            <p:nvPr/>
          </p:nvSpPr>
          <p:spPr>
            <a:xfrm>
              <a:off x="6437391" y="3302795"/>
              <a:ext cx="1483234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57A60B8-5FFF-C156-07A2-2ADBE3272804}"/>
                </a:ext>
              </a:extLst>
            </p:cNvPr>
            <p:cNvSpPr/>
            <p:nvPr/>
          </p:nvSpPr>
          <p:spPr>
            <a:xfrm>
              <a:off x="6446462" y="3035798"/>
              <a:ext cx="1336891" cy="148754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B79FD-6906-AD6D-F12F-41BA7B2DDF82}"/>
              </a:ext>
            </a:extLst>
          </p:cNvPr>
          <p:cNvSpPr txBox="1"/>
          <p:nvPr/>
        </p:nvSpPr>
        <p:spPr>
          <a:xfrm>
            <a:off x="456384" y="4376033"/>
            <a:ext cx="1734312" cy="1200329"/>
          </a:xfrm>
          <a:prstGeom prst="rect">
            <a:avLst/>
          </a:prstGeom>
          <a:solidFill>
            <a:srgbClr val="CFE8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발전하는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algn="ctr"/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강영훈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입니다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73456-B899-16FB-B417-2D22BE61E634}"/>
              </a:ext>
            </a:extLst>
          </p:cNvPr>
          <p:cNvSpPr txBox="1"/>
          <p:nvPr/>
        </p:nvSpPr>
        <p:spPr>
          <a:xfrm>
            <a:off x="6073078" y="5100328"/>
            <a:ext cx="1923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포트폴리오 </a:t>
            </a:r>
            <a:r>
              <a:rPr lang="ko-KR" altLang="en-US" sz="1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https://github.com/Karkang/YeongHun_portfolio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pic>
        <p:nvPicPr>
          <p:cNvPr id="11" name="그림 10" descr="패턴, 사각형, 픽셀, 디자인이(가) 표시된 사진&#10;&#10;자동 생성된 설명">
            <a:extLst>
              <a:ext uri="{FF2B5EF4-FFF2-40B4-BE49-F238E27FC236}">
                <a16:creationId xmlns:a16="http://schemas.microsoft.com/office/drawing/2014/main" id="{E5308A78-4988-4630-7BCD-08B0260794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91" y="3947611"/>
            <a:ext cx="1136468" cy="11364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6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3429000"/>
            <a:ext cx="822443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WZ-QA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직책</a:t>
            </a:r>
            <a:r>
              <a:rPr lang="en-US" altLang="ko-KR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QA/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테스터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근무기간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2024.05 ~ 2024.09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업무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업데이트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대만 런칭 스펙 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이슈 대응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내 전체 데이터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확률과 기획서 비교 검증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부적합 공통화 리스트</a:t>
            </a: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 구동 체크리스트 확인</a:t>
            </a: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제노니아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크로노브레이크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TW</a:t>
            </a:r>
          </a:p>
          <a:p>
            <a:pPr marL="2628900" lvl="5" indent="-342900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ko-KR" sz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JIRA, Google Sheet/Drive</a:t>
            </a:r>
          </a:p>
          <a:p>
            <a:pPr marL="2628900" lvl="5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ko-KR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퇴직 사유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복학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졸업 예정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위해 퇴직하였습니다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 descr="텍스트, 불, 스크린샷, 열이(가) 표시된 사진&#10;&#10;자동 생성된 설명">
            <a:extLst>
              <a:ext uri="{FF2B5EF4-FFF2-40B4-BE49-F238E27FC236}">
                <a16:creationId xmlns:a16="http://schemas.microsoft.com/office/drawing/2014/main" id="{BDE13D14-5AA7-A576-4D49-D20BF3F03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4" y="1143000"/>
            <a:ext cx="3845650" cy="2163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아니메, 소설, CG 아트워크, 가상의 캐릭터이(가) 표시된 사진&#10;&#10;자동 생성된 설명">
            <a:extLst>
              <a:ext uri="{FF2B5EF4-FFF2-40B4-BE49-F238E27FC236}">
                <a16:creationId xmlns:a16="http://schemas.microsoft.com/office/drawing/2014/main" id="{E561E46F-2D22-C4AF-19B8-B6480A08B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2999"/>
            <a:ext cx="3876933" cy="2175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2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6419D2-B886-A31F-52C0-F21B4F1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46610"/>
              </p:ext>
            </p:extLst>
          </p:nvPr>
        </p:nvGraphicFramePr>
        <p:xfrm>
          <a:off x="379413" y="1139652"/>
          <a:ext cx="8307387" cy="5184948"/>
        </p:xfrm>
        <a:graphic>
          <a:graphicData uri="http://schemas.openxmlformats.org/drawingml/2006/table">
            <a:tbl>
              <a:tblPr/>
              <a:tblGrid>
                <a:gridCol w="8307387">
                  <a:extLst>
                    <a:ext uri="{9D8B030D-6E8A-4147-A177-3AD203B41FA5}">
                      <a16:colId xmlns:a16="http://schemas.microsoft.com/office/drawing/2014/main" val="2462641982"/>
                    </a:ext>
                  </a:extLst>
                </a:gridCol>
              </a:tblGrid>
              <a:tr h="51849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L>
                    <a:lnR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R>
                    <a:lnT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T>
                    <a:lnB w="12700" cmpd="sng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2421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650870" y="5551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경력기술서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CF3BE7C-838B-0BB3-6320-405C4C3789F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55111870"/>
              </p:ext>
            </p:extLst>
          </p:nvPr>
        </p:nvGraphicFramePr>
        <p:xfrm>
          <a:off x="379413" y="1143000"/>
          <a:ext cx="8307388" cy="5181600"/>
        </p:xfrm>
        <a:graphic>
          <a:graphicData uri="http://schemas.openxmlformats.org/drawingml/2006/table">
            <a:tbl>
              <a:tblPr/>
              <a:tblGrid>
                <a:gridCol w="992187">
                  <a:extLst>
                    <a:ext uri="{9D8B030D-6E8A-4147-A177-3AD203B41FA5}">
                      <a16:colId xmlns:a16="http://schemas.microsoft.com/office/drawing/2014/main" val="142314861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275014974"/>
                    </a:ext>
                  </a:extLst>
                </a:gridCol>
                <a:gridCol w="4247754">
                  <a:extLst>
                    <a:ext uri="{9D8B030D-6E8A-4147-A177-3AD203B41FA5}">
                      <a16:colId xmlns:a16="http://schemas.microsoft.com/office/drawing/2014/main" val="3884703407"/>
                    </a:ext>
                  </a:extLst>
                </a:gridCol>
                <a:gridCol w="2076847">
                  <a:extLst>
                    <a:ext uri="{9D8B030D-6E8A-4147-A177-3AD203B41FA5}">
                      <a16:colId xmlns:a16="http://schemas.microsoft.com/office/drawing/2014/main" val="7090753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근무기간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직위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담당업무</a:t>
                      </a: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최종연봉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596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근무처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상세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이직사유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164979"/>
                  </a:ext>
                </a:extLst>
              </a:tr>
              <a:tr h="1914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2024.05 ~ 2024.09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업데이트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대만 런칭 스펙 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QA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이슈 대응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–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라카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폐허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시련의 전당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층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공성전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그림자 전장 시즌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전제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개선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 이벤트 던전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대만 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–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서브 퀘스트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전체 메뉴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스펙 콘텐츠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런칭 이후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기타 이벤트 던전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 내 전체 데이터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확률과 기획서 비교 검증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페어리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코스튬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 소환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실링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소환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합성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성장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아이템 제작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보스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던전 드랍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마을 의뢰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봉인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천마석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분해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강화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재련</a:t>
                      </a:r>
                      <a:r>
                        <a:rPr lang="en-US" altLang="ko-KR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개화 등 확률 존재하는 콘텐츠 전반 검증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</a:pPr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3. 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부적합 공통화 리스트</a:t>
                      </a:r>
                      <a:r>
                        <a:rPr lang="en-US" altLang="ko-KR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기본 구동 체크리스트 확인</a:t>
                      </a:r>
                      <a:endParaRPr lang="en-US" altLang="ko-KR" sz="14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742950" lvl="1" indent="-285750" algn="l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기존 발생 이슈 </a:t>
                      </a:r>
                      <a:r>
                        <a:rPr lang="ko-KR" altLang="en-US" sz="12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재발생</a:t>
                      </a:r>
                      <a:r>
                        <a:rPr lang="ko-KR" altLang="en-US" sz="12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확인 및 체크리스트 진행</a:t>
                      </a:r>
                      <a:endParaRPr lang="en-US" altLang="ko-KR" sz="12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endParaRPr lang="en-US" altLang="ko-KR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Tool : JIRA, </a:t>
                      </a:r>
                      <a:r>
                        <a:rPr lang="en-US" altLang="ko-KR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Goolge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Sheet/Drive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3,010 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만원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249181"/>
                  </a:ext>
                </a:extLst>
              </a:tr>
              <a:tr h="25046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컴투스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</a:t>
                      </a: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복학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졸업 예정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위해 퇴직했습니다</a:t>
                      </a:r>
                      <a:r>
                        <a:rPr lang="en-US" altLang="ko-KR" sz="14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4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1558" marR="61558" marT="17019" marB="170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84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pic>
        <p:nvPicPr>
          <p:cNvPr id="4" name="그림 3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26BD7ADB-FFDE-6B82-12BA-486C3A197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2851485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E10F6F86-CBF5-D7F7-431E-ED268154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161428" y="1143000"/>
            <a:ext cx="2453409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89746-925B-E49D-E683-E957517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65" y="1143000"/>
            <a:ext cx="2859274" cy="403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4333DF85-FD3E-EA19-56B9-6376FE5A7738}"/>
              </a:ext>
            </a:extLst>
          </p:cNvPr>
          <p:cNvSpPr txBox="1">
            <a:spLocks/>
          </p:cNvSpPr>
          <p:nvPr/>
        </p:nvSpPr>
        <p:spPr>
          <a:xfrm>
            <a:off x="388938" y="5257800"/>
            <a:ext cx="2851485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컴투스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캠퍼스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9C4EA8F-6BAD-E008-D448-C949BA7D4CCC}"/>
              </a:ext>
            </a:extLst>
          </p:cNvPr>
          <p:cNvSpPr txBox="1">
            <a:spLocks/>
          </p:cNvSpPr>
          <p:nvPr/>
        </p:nvSpPr>
        <p:spPr>
          <a:xfrm>
            <a:off x="3262965" y="5257800"/>
            <a:ext cx="2859274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실무 중심의 테스트 기초 교육 수료증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2DCE26A9-EFA5-9300-363D-E5104DEE6F5A}"/>
              </a:ext>
            </a:extLst>
          </p:cNvPr>
          <p:cNvSpPr txBox="1">
            <a:spLocks/>
          </p:cNvSpPr>
          <p:nvPr/>
        </p:nvSpPr>
        <p:spPr>
          <a:xfrm>
            <a:off x="6161428" y="5257800"/>
            <a:ext cx="2453409" cy="28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Foundation Level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ISTQB CTFL Mobile Application Testing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자격증과 외국어 시험을 준비하는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끊임없이 배우며 발전하는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QA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되기 위해 노력 중입니다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DD4C3-7677-F725-C76D-9FC21B77A5E3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자격증 및 수료증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7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B876-2967-D00E-E549-1011E0BD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A4AF88-EC5C-6F15-1BE0-D5DE8B447A6C}"/>
              </a:ext>
            </a:extLst>
          </p:cNvPr>
          <p:cNvSpPr/>
          <p:nvPr/>
        </p:nvSpPr>
        <p:spPr>
          <a:xfrm>
            <a:off x="383767" y="5334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3000" kern="1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자기소개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75DE-AC53-E9E1-D549-FD4D969AED2D}"/>
              </a:ext>
            </a:extLst>
          </p:cNvPr>
          <p:cNvSpPr txBox="1"/>
          <p:nvPr/>
        </p:nvSpPr>
        <p:spPr>
          <a:xfrm>
            <a:off x="383767" y="1143000"/>
            <a:ext cx="8379233" cy="5203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B7FD97F-1A42-A9A4-4214-9BF9045DB674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/</a:t>
            </a: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575C2-1BB0-C9E2-F59F-6DBFF9172991}"/>
              </a:ext>
            </a:extLst>
          </p:cNvPr>
          <p:cNvSpPr txBox="1"/>
          <p:nvPr/>
        </p:nvSpPr>
        <p:spPr>
          <a:xfrm>
            <a:off x="388937" y="5620871"/>
            <a:ext cx="8224430" cy="70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게임명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정도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과금 유무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플레이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 경험 요약 등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후 플레이 경험을 정리해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분석의 신뢰도를 높이고 있습니다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F357B-86BF-52FB-F69C-9A9BE6DF93C2}"/>
              </a:ext>
            </a:extLst>
          </p:cNvPr>
          <p:cNvSpPr txBox="1"/>
          <p:nvPr/>
        </p:nvSpPr>
        <p:spPr>
          <a:xfrm>
            <a:off x="152400" y="89525"/>
            <a:ext cx="6781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깃허브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링크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https://url.kr/6vkbpj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75E70-3D3A-B7BA-C1BE-6AAB2B306A2B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플레이 목록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BF7539D5-288A-CF88-C302-194FB5CBF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6" y="1113864"/>
            <a:ext cx="7094139" cy="4485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19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C225-0FCC-6185-125F-938CAD19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460FE-99E0-EFB8-A169-9D6EBFA0C6FA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79FF03-BD42-6F4C-BBC5-367E01B8705A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선정 이유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263F9-D4FB-5887-9421-65A98024CF3C}"/>
              </a:ext>
            </a:extLst>
          </p:cNvPr>
          <p:cNvSpPr txBox="1"/>
          <p:nvPr/>
        </p:nvSpPr>
        <p:spPr>
          <a:xfrm>
            <a:off x="3100388" y="1177834"/>
            <a:ext cx="5586411" cy="5148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r>
            <a:r>
              <a:rPr lang="ko-KR" altLang="en-US" sz="22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 서비스 중인 온라인 게임</a:t>
            </a:r>
            <a:endParaRPr lang="en-US" altLang="ko-KR" sz="22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방대한 분량의 스토리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대체할 수 없는 게임성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유려한 일러스트와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더빙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특유의 컨트롤 재미와 액션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명의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캐릭터와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라인의 다양성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약점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편의성이나 콘텐츠 설명의 부족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초반부 신규 유저의 콘텐츠 부족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C6348B9-0028-5829-A246-260D248AC464}"/>
              </a:ext>
            </a:extLst>
          </p:cNvPr>
          <p:cNvGraphicFramePr>
            <a:graphicFrameLocks noGrp="1"/>
          </p:cNvGraphicFramePr>
          <p:nvPr/>
        </p:nvGraphicFramePr>
        <p:xfrm>
          <a:off x="392748" y="1177834"/>
          <a:ext cx="2692400" cy="4627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085">
                  <a:extLst>
                    <a:ext uri="{9D8B030D-6E8A-4147-A177-3AD203B41FA5}">
                      <a16:colId xmlns:a16="http://schemas.microsoft.com/office/drawing/2014/main" val="3843630967"/>
                    </a:ext>
                  </a:extLst>
                </a:gridCol>
                <a:gridCol w="1598315">
                  <a:extLst>
                    <a:ext uri="{9D8B030D-6E8A-4147-A177-3AD203B41FA5}">
                      <a16:colId xmlns:a16="http://schemas.microsoft.com/office/drawing/2014/main" val="3123136621"/>
                    </a:ext>
                  </a:extLst>
                </a:gridCol>
              </a:tblGrid>
              <a:tr h="1798954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72449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엘소드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29780"/>
                  </a:ext>
                </a:extLst>
              </a:tr>
              <a:tr h="5404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출시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시기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2007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 </a:t>
                      </a:r>
                      <a:r>
                        <a:rPr lang="en-US" altLang="ko-KR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27</a:t>
                      </a:r>
                      <a:r>
                        <a:rPr lang="ko-KR" alt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973205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009156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플랫포머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액션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771140"/>
                  </a:ext>
                </a:extLst>
              </a:tr>
              <a:tr h="552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플랫폼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529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40EB89-C642-DBBB-C31E-66D393A166D7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7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CFEB-8046-8D05-A2B2-39443214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05AD5A-7D3A-26EF-29F6-25DC16D626D8}"/>
              </a:ext>
            </a:extLst>
          </p:cNvPr>
          <p:cNvSpPr txBox="1">
            <a:spLocks/>
          </p:cNvSpPr>
          <p:nvPr/>
        </p:nvSpPr>
        <p:spPr>
          <a:xfrm>
            <a:off x="6553200" y="647034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dirty="0"/>
              <a:t>/18</a:t>
            </a:r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9A0B74-8956-91AE-E5F8-543717F44E3B}"/>
              </a:ext>
            </a:extLst>
          </p:cNvPr>
          <p:cNvSpPr/>
          <p:nvPr/>
        </p:nvSpPr>
        <p:spPr>
          <a:xfrm>
            <a:off x="379413" y="531813"/>
            <a:ext cx="8229600" cy="45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3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엘소드의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강점</a:t>
            </a:r>
            <a:endParaRPr lang="en-US" altLang="ko-KR" sz="3000" kern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0AD50-3307-C3F3-AC40-AE3D2D194893}"/>
              </a:ext>
            </a:extLst>
          </p:cNvPr>
          <p:cNvSpPr txBox="1"/>
          <p:nvPr/>
        </p:nvSpPr>
        <p:spPr>
          <a:xfrm>
            <a:off x="379413" y="1143000"/>
            <a:ext cx="830738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유려한 일러스트와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인게임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더빙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동안 서비스 중임에도 </a:t>
            </a:r>
            <a:r>
              <a:rPr lang="en-US" altLang="ko-KR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창작이 활성화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되어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있을 정도로 유명한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스토리부터 마을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NPC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 더빙에 가까운 높은 퀄리티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대체 불가능한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엘소트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특유의 컨트롤 재미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게이지를 사용한 스킬 시스템과 커맨드 공격의 조합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명의 캐릭터와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 라인의 다양성에서 나오는 재미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spcBef>
                <a:spcPct val="20000"/>
              </a:spcBef>
              <a:defRPr/>
            </a:pP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과거 </a:t>
            </a:r>
            <a:r>
              <a:rPr lang="ko-KR" altLang="en-US" sz="2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엘소드를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했던 유저라면 장점은 알고 있을 가능성 높음</a:t>
            </a:r>
            <a:endParaRPr lang="en-US" altLang="ko-KR" sz="2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신규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복귀 유저의 유치를 위해 육성 편의성 필요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이벤트 없이 시작하기에 초반 스토리 구간에 과한 시간 소모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편의성을 제공해 </a:t>
            </a:r>
            <a:r>
              <a:rPr lang="ko-KR" altLang="en-US" sz="16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 구간을 훑으며 후반 콘텐츠에 진입하도록 유도</a:t>
            </a:r>
            <a:endParaRPr lang="en-US" altLang="ko-KR" sz="1600" b="1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육성 편의성 예시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6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로스트아크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스토리 익스프레스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’, 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던파 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고속 성장</a:t>
            </a:r>
            <a:r>
              <a:rPr lang="en-US" altLang="ko-KR" sz="16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4C8A-1F27-1A10-77C1-C90BFA68CF60}"/>
              </a:ext>
            </a:extLst>
          </p:cNvPr>
          <p:cNvSpPr txBox="1"/>
          <p:nvPr/>
        </p:nvSpPr>
        <p:spPr>
          <a:xfrm>
            <a:off x="7064171" y="555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게임 분석 보고서</a:t>
            </a:r>
            <a:endParaRPr lang="zh-CN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997</Words>
  <Application>Microsoft Office PowerPoint</Application>
  <PresentationFormat>화면 슬라이드 쇼(4:3)</PresentationFormat>
  <Paragraphs>204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카르캉</dc:creator>
  <cp:lastModifiedBy>르캉 카</cp:lastModifiedBy>
  <cp:revision>655</cp:revision>
  <dcterms:created xsi:type="dcterms:W3CDTF">2006-08-16T00:00:00Z</dcterms:created>
  <dcterms:modified xsi:type="dcterms:W3CDTF">2024-10-08T09:44:01Z</dcterms:modified>
  <cp:version/>
</cp:coreProperties>
</file>